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1" r:id="rId3"/>
    <p:sldId id="257" r:id="rId4"/>
    <p:sldId id="273" r:id="rId5"/>
    <p:sldId id="258" r:id="rId6"/>
    <p:sldId id="259" r:id="rId7"/>
    <p:sldId id="260" r:id="rId8"/>
    <p:sldId id="261" r:id="rId9"/>
    <p:sldId id="263" r:id="rId10"/>
    <p:sldId id="269" r:id="rId11"/>
    <p:sldId id="268" r:id="rId12"/>
    <p:sldId id="270" r:id="rId13"/>
    <p:sldId id="278" r:id="rId14"/>
    <p:sldId id="266" r:id="rId15"/>
    <p:sldId id="279" r:id="rId16"/>
    <p:sldId id="277" r:id="rId17"/>
    <p:sldId id="262" r:id="rId18"/>
    <p:sldId id="264" r:id="rId19"/>
    <p:sldId id="265" r:id="rId20"/>
    <p:sldId id="272" r:id="rId21"/>
    <p:sldId id="280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1792330-003B-9E42-BFFD-E2396697883A}">
          <p14:sldIdLst>
            <p14:sldId id="256"/>
          </p14:sldIdLst>
        </p14:section>
        <p14:section name="Followups" id="{32CDBDC6-787E-DD42-9864-AB348A12A067}">
          <p14:sldIdLst>
            <p14:sldId id="281"/>
          </p14:sldIdLst>
        </p14:section>
        <p14:section name="Zodiac" id="{F78EDEBD-75B7-1243-9513-CF5A55628484}">
          <p14:sldIdLst>
            <p14:sldId id="257"/>
            <p14:sldId id="273"/>
            <p14:sldId id="258"/>
            <p14:sldId id="259"/>
            <p14:sldId id="260"/>
            <p14:sldId id="261"/>
            <p14:sldId id="263"/>
          </p14:sldIdLst>
        </p14:section>
        <p14:section name="Precession" id="{8E3E339A-0A60-3E44-BA97-E467F986BE33}">
          <p14:sldIdLst>
            <p14:sldId id="269"/>
            <p14:sldId id="268"/>
            <p14:sldId id="270"/>
            <p14:sldId id="278"/>
            <p14:sldId id="266"/>
          </p14:sldIdLst>
        </p14:section>
        <p14:section name="Retrograde" id="{DB8B43A3-7308-084D-A83A-9BC6091E530C}">
          <p14:sldIdLst>
            <p14:sldId id="279"/>
            <p14:sldId id="277"/>
            <p14:sldId id="262"/>
            <p14:sldId id="264"/>
            <p14:sldId id="265"/>
            <p14:sldId id="272"/>
          </p14:sldIdLst>
        </p14:section>
        <p14:section name="Summary" id="{B44B7D75-C2CB-2345-87E9-013C622C53F5}">
          <p14:sldIdLst>
            <p14:sldId id="280"/>
          </p14:sldIdLst>
        </p14:section>
        <p14:section name="Closing" id="{63CA00A5-7F20-FD4D-BA47-201CC680CB02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556"/>
  </p:normalViewPr>
  <p:slideViewPr>
    <p:cSldViewPr snapToGrid="0" snapToObjects="1">
      <p:cViewPr varScale="1">
        <p:scale>
          <a:sx n="124" d="100"/>
          <a:sy n="124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0B757-FC3B-4E20-A44F-1E8C4E7AE56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11E983-8800-4958-8DB8-045A63EA40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/>
            <a:t>A full cycle of precession takes 26,000 years…</a:t>
          </a:r>
        </a:p>
      </dgm:t>
    </dgm:pt>
    <dgm:pt modelId="{B605627E-5437-4930-BE6B-9CFCABE00A07}" type="parTrans" cxnId="{11E9377E-8CEB-4478-901C-DE2323A6BCDD}">
      <dgm:prSet/>
      <dgm:spPr/>
      <dgm:t>
        <a:bodyPr/>
        <a:lstStyle/>
        <a:p>
          <a:endParaRPr lang="en-US"/>
        </a:p>
      </dgm:t>
    </dgm:pt>
    <dgm:pt modelId="{FBAFD342-C851-44EB-B871-7DE629E4FFB7}" type="sibTrans" cxnId="{11E9377E-8CEB-4478-901C-DE2323A6BC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36CD20-72BC-462A-946A-30CF8106BF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/>
            <a:t>There are 13 (not 12!) constellations in the Zodiac…</a:t>
          </a:r>
        </a:p>
      </dgm:t>
    </dgm:pt>
    <dgm:pt modelId="{AB3814F3-A02D-4D4A-9BB0-8D9DF164BC4B}" type="parTrans" cxnId="{C445B62D-4EF4-466E-9B1C-7C2895DB54E7}">
      <dgm:prSet/>
      <dgm:spPr/>
      <dgm:t>
        <a:bodyPr/>
        <a:lstStyle/>
        <a:p>
          <a:endParaRPr lang="en-US"/>
        </a:p>
      </dgm:t>
    </dgm:pt>
    <dgm:pt modelId="{A506C755-D566-4F8C-9C54-FAB0F9889F41}" type="sibTrans" cxnId="{C445B62D-4EF4-466E-9B1C-7C2895DB54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DB93DD-EE66-4CF1-BE2D-45777A44B1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So the Sun moves to a new constellation for a given date every 26,000/13 = 2000 years.</a:t>
          </a:r>
        </a:p>
      </dgm:t>
    </dgm:pt>
    <dgm:pt modelId="{B16F9D47-1CFB-4B66-929C-3C2F43D5D045}" type="parTrans" cxnId="{8AFB2693-55A0-42E2-B242-DCC996921CEE}">
      <dgm:prSet/>
      <dgm:spPr/>
      <dgm:t>
        <a:bodyPr/>
        <a:lstStyle/>
        <a:p>
          <a:endParaRPr lang="en-US"/>
        </a:p>
      </dgm:t>
    </dgm:pt>
    <dgm:pt modelId="{3D769C62-D834-4CBB-8CCD-671DD6B2D562}" type="sibTrans" cxnId="{8AFB2693-55A0-42E2-B242-DCC996921C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9D4DC5-2BEB-4830-B6D4-B9CFD5F40F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Roughly how old is Western astrology? </a:t>
          </a:r>
          <a:r>
            <a:rPr lang="en-US" sz="1900" b="1" u="sng"/>
            <a:t>2000 years.</a:t>
          </a:r>
          <a:endParaRPr lang="en-US" sz="1900"/>
        </a:p>
      </dgm:t>
    </dgm:pt>
    <dgm:pt modelId="{76AE1C19-7A85-4236-90B1-8B4F7039C09F}" type="parTrans" cxnId="{641C64E4-DB52-4127-90A1-711EFC735099}">
      <dgm:prSet/>
      <dgm:spPr/>
      <dgm:t>
        <a:bodyPr/>
        <a:lstStyle/>
        <a:p>
          <a:endParaRPr lang="en-US"/>
        </a:p>
      </dgm:t>
    </dgm:pt>
    <dgm:pt modelId="{D8AA8C1D-B824-4A1C-9357-FB5683E12D2E}" type="sibTrans" cxnId="{641C64E4-DB52-4127-90A1-711EFC735099}">
      <dgm:prSet/>
      <dgm:spPr/>
      <dgm:t>
        <a:bodyPr/>
        <a:lstStyle/>
        <a:p>
          <a:endParaRPr lang="en-US"/>
        </a:p>
      </dgm:t>
    </dgm:pt>
    <dgm:pt modelId="{92D06DF3-080E-4D4A-8B57-010C79EFB98B}" type="pres">
      <dgm:prSet presAssocID="{5770B757-FC3B-4E20-A44F-1E8C4E7AE56C}" presName="root" presStyleCnt="0">
        <dgm:presLayoutVars>
          <dgm:dir/>
          <dgm:resizeHandles val="exact"/>
        </dgm:presLayoutVars>
      </dgm:prSet>
      <dgm:spPr/>
    </dgm:pt>
    <dgm:pt modelId="{58C51BE2-5FD9-4FB2-B3D1-9B20626BE326}" type="pres">
      <dgm:prSet presAssocID="{5770B757-FC3B-4E20-A44F-1E8C4E7AE56C}" presName="container" presStyleCnt="0">
        <dgm:presLayoutVars>
          <dgm:dir/>
          <dgm:resizeHandles val="exact"/>
        </dgm:presLayoutVars>
      </dgm:prSet>
      <dgm:spPr/>
    </dgm:pt>
    <dgm:pt modelId="{B11DC232-5DAF-47EB-8190-B1EE8E40B081}" type="pres">
      <dgm:prSet presAssocID="{0511E983-8800-4958-8DB8-045A63EA40CD}" presName="compNode" presStyleCnt="0"/>
      <dgm:spPr/>
    </dgm:pt>
    <dgm:pt modelId="{861068AF-8745-4255-8827-BF5707818A72}" type="pres">
      <dgm:prSet presAssocID="{0511E983-8800-4958-8DB8-045A63EA40CD}" presName="iconBgRect" presStyleLbl="bgShp" presStyleIdx="0" presStyleCnt="4"/>
      <dgm:spPr/>
    </dgm:pt>
    <dgm:pt modelId="{4041C496-9D3C-4257-9610-E176F10C8221}" type="pres">
      <dgm:prSet presAssocID="{0511E983-8800-4958-8DB8-045A63EA40C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ggs In Basket"/>
        </a:ext>
      </dgm:extLst>
    </dgm:pt>
    <dgm:pt modelId="{DC12A33A-36AC-4E95-982F-56838E28D663}" type="pres">
      <dgm:prSet presAssocID="{0511E983-8800-4958-8DB8-045A63EA40CD}" presName="spaceRect" presStyleCnt="0"/>
      <dgm:spPr/>
    </dgm:pt>
    <dgm:pt modelId="{E16F799C-0A2A-471C-9358-0ABE8138D291}" type="pres">
      <dgm:prSet presAssocID="{0511E983-8800-4958-8DB8-045A63EA40CD}" presName="textRect" presStyleLbl="revTx" presStyleIdx="0" presStyleCnt="4">
        <dgm:presLayoutVars>
          <dgm:chMax val="1"/>
          <dgm:chPref val="1"/>
        </dgm:presLayoutVars>
      </dgm:prSet>
      <dgm:spPr/>
    </dgm:pt>
    <dgm:pt modelId="{09541559-0E08-45D4-86EC-3E98E8CD2790}" type="pres">
      <dgm:prSet presAssocID="{FBAFD342-C851-44EB-B871-7DE629E4FFB7}" presName="sibTrans" presStyleLbl="sibTrans2D1" presStyleIdx="0" presStyleCnt="0"/>
      <dgm:spPr/>
    </dgm:pt>
    <dgm:pt modelId="{87FD2743-E0C7-49D0-BED9-6995787EE862}" type="pres">
      <dgm:prSet presAssocID="{3E36CD20-72BC-462A-946A-30CF8106BF1C}" presName="compNode" presStyleCnt="0"/>
      <dgm:spPr/>
    </dgm:pt>
    <dgm:pt modelId="{63E52FCD-84E2-4892-A8A1-1D77C808F4B2}" type="pres">
      <dgm:prSet presAssocID="{3E36CD20-72BC-462A-946A-30CF8106BF1C}" presName="iconBgRect" presStyleLbl="bgShp" presStyleIdx="1" presStyleCnt="4"/>
      <dgm:spPr/>
    </dgm:pt>
    <dgm:pt modelId="{B87BCC9A-76B9-49BF-89AB-71C2475830D9}" type="pres">
      <dgm:prSet presAssocID="{3E36CD20-72BC-462A-946A-30CF8106BF1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394F5506-F86F-4F3E-B447-47C4F4AA036F}" type="pres">
      <dgm:prSet presAssocID="{3E36CD20-72BC-462A-946A-30CF8106BF1C}" presName="spaceRect" presStyleCnt="0"/>
      <dgm:spPr/>
    </dgm:pt>
    <dgm:pt modelId="{38FAF1A5-F969-4570-A062-2DCF956809D1}" type="pres">
      <dgm:prSet presAssocID="{3E36CD20-72BC-462A-946A-30CF8106BF1C}" presName="textRect" presStyleLbl="revTx" presStyleIdx="1" presStyleCnt="4">
        <dgm:presLayoutVars>
          <dgm:chMax val="1"/>
          <dgm:chPref val="1"/>
        </dgm:presLayoutVars>
      </dgm:prSet>
      <dgm:spPr/>
    </dgm:pt>
    <dgm:pt modelId="{C20D6205-DD51-456B-A386-B4635500E3A1}" type="pres">
      <dgm:prSet presAssocID="{A506C755-D566-4F8C-9C54-FAB0F9889F41}" presName="sibTrans" presStyleLbl="sibTrans2D1" presStyleIdx="0" presStyleCnt="0"/>
      <dgm:spPr/>
    </dgm:pt>
    <dgm:pt modelId="{D469C089-BBC9-45E3-BB4A-CDE56D1A5170}" type="pres">
      <dgm:prSet presAssocID="{05DB93DD-EE66-4CF1-BE2D-45777A44B1D3}" presName="compNode" presStyleCnt="0"/>
      <dgm:spPr/>
    </dgm:pt>
    <dgm:pt modelId="{3CACB26D-AA67-4C24-B1F1-ED07EF2DCB23}" type="pres">
      <dgm:prSet presAssocID="{05DB93DD-EE66-4CF1-BE2D-45777A44B1D3}" presName="iconBgRect" presStyleLbl="bgShp" presStyleIdx="2" presStyleCnt="4"/>
      <dgm:spPr/>
    </dgm:pt>
    <dgm:pt modelId="{6660DDF4-64AE-4490-B769-09293CEA3B34}" type="pres">
      <dgm:prSet presAssocID="{05DB93DD-EE66-4CF1-BE2D-45777A44B1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B772F423-EC0F-4B6A-B87D-2024516BB65E}" type="pres">
      <dgm:prSet presAssocID="{05DB93DD-EE66-4CF1-BE2D-45777A44B1D3}" presName="spaceRect" presStyleCnt="0"/>
      <dgm:spPr/>
    </dgm:pt>
    <dgm:pt modelId="{755342F3-6FB7-4852-9E98-3639BFA4BC3E}" type="pres">
      <dgm:prSet presAssocID="{05DB93DD-EE66-4CF1-BE2D-45777A44B1D3}" presName="textRect" presStyleLbl="revTx" presStyleIdx="2" presStyleCnt="4">
        <dgm:presLayoutVars>
          <dgm:chMax val="1"/>
          <dgm:chPref val="1"/>
        </dgm:presLayoutVars>
      </dgm:prSet>
      <dgm:spPr/>
    </dgm:pt>
    <dgm:pt modelId="{FFD28994-4A46-4E9A-AD50-47B9D78E1160}" type="pres">
      <dgm:prSet presAssocID="{3D769C62-D834-4CBB-8CCD-671DD6B2D562}" presName="sibTrans" presStyleLbl="sibTrans2D1" presStyleIdx="0" presStyleCnt="0"/>
      <dgm:spPr/>
    </dgm:pt>
    <dgm:pt modelId="{A9988ECB-60DB-428B-92ED-AB06EC655641}" type="pres">
      <dgm:prSet presAssocID="{669D4DC5-2BEB-4830-B6D4-B9CFD5F40FC1}" presName="compNode" presStyleCnt="0"/>
      <dgm:spPr/>
    </dgm:pt>
    <dgm:pt modelId="{C0FEB3C4-8634-44DC-86F9-3094F40ACAFF}" type="pres">
      <dgm:prSet presAssocID="{669D4DC5-2BEB-4830-B6D4-B9CFD5F40FC1}" presName="iconBgRect" presStyleLbl="bgShp" presStyleIdx="3" presStyleCnt="4"/>
      <dgm:spPr/>
    </dgm:pt>
    <dgm:pt modelId="{431988AB-02C6-43BC-B9C9-E608A861233A}" type="pres">
      <dgm:prSet presAssocID="{669D4DC5-2BEB-4830-B6D4-B9CFD5F40FC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E1C8D85B-2469-4FEA-BD2A-B2AC3B30D0B3}" type="pres">
      <dgm:prSet presAssocID="{669D4DC5-2BEB-4830-B6D4-B9CFD5F40FC1}" presName="spaceRect" presStyleCnt="0"/>
      <dgm:spPr/>
    </dgm:pt>
    <dgm:pt modelId="{694EAFB3-A5F4-4790-8937-3F3C60EBF12D}" type="pres">
      <dgm:prSet presAssocID="{669D4DC5-2BEB-4830-B6D4-B9CFD5F40FC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45B62D-4EF4-466E-9B1C-7C2895DB54E7}" srcId="{5770B757-FC3B-4E20-A44F-1E8C4E7AE56C}" destId="{3E36CD20-72BC-462A-946A-30CF8106BF1C}" srcOrd="1" destOrd="0" parTransId="{AB3814F3-A02D-4D4A-9BB0-8D9DF164BC4B}" sibTransId="{A506C755-D566-4F8C-9C54-FAB0F9889F41}"/>
    <dgm:cxn modelId="{61180B3D-D4E2-439B-A904-50F7E3C21372}" type="presOf" srcId="{0511E983-8800-4958-8DB8-045A63EA40CD}" destId="{E16F799C-0A2A-471C-9358-0ABE8138D291}" srcOrd="0" destOrd="0" presId="urn:microsoft.com/office/officeart/2018/2/layout/IconCircleList"/>
    <dgm:cxn modelId="{BF5DD43F-BE5D-491A-B688-EE180980F863}" type="presOf" srcId="{669D4DC5-2BEB-4830-B6D4-B9CFD5F40FC1}" destId="{694EAFB3-A5F4-4790-8937-3F3C60EBF12D}" srcOrd="0" destOrd="0" presId="urn:microsoft.com/office/officeart/2018/2/layout/IconCircleList"/>
    <dgm:cxn modelId="{DF23B469-CFCE-44CF-BC1F-DC4D9A44BF9E}" type="presOf" srcId="{A506C755-D566-4F8C-9C54-FAB0F9889F41}" destId="{C20D6205-DD51-456B-A386-B4635500E3A1}" srcOrd="0" destOrd="0" presId="urn:microsoft.com/office/officeart/2018/2/layout/IconCircleList"/>
    <dgm:cxn modelId="{11E9377E-8CEB-4478-901C-DE2323A6BCDD}" srcId="{5770B757-FC3B-4E20-A44F-1E8C4E7AE56C}" destId="{0511E983-8800-4958-8DB8-045A63EA40CD}" srcOrd="0" destOrd="0" parTransId="{B605627E-5437-4930-BE6B-9CFCABE00A07}" sibTransId="{FBAFD342-C851-44EB-B871-7DE629E4FFB7}"/>
    <dgm:cxn modelId="{8AFB2693-55A0-42E2-B242-DCC996921CEE}" srcId="{5770B757-FC3B-4E20-A44F-1E8C4E7AE56C}" destId="{05DB93DD-EE66-4CF1-BE2D-45777A44B1D3}" srcOrd="2" destOrd="0" parTransId="{B16F9D47-1CFB-4B66-929C-3C2F43D5D045}" sibTransId="{3D769C62-D834-4CBB-8CCD-671DD6B2D562}"/>
    <dgm:cxn modelId="{17F6CFBF-4399-4A64-ABA6-A1DFD0571446}" type="presOf" srcId="{FBAFD342-C851-44EB-B871-7DE629E4FFB7}" destId="{09541559-0E08-45D4-86EC-3E98E8CD2790}" srcOrd="0" destOrd="0" presId="urn:microsoft.com/office/officeart/2018/2/layout/IconCircleList"/>
    <dgm:cxn modelId="{033754CA-836D-4466-9735-BFED008EA54E}" type="presOf" srcId="{5770B757-FC3B-4E20-A44F-1E8C4E7AE56C}" destId="{92D06DF3-080E-4D4A-8B57-010C79EFB98B}" srcOrd="0" destOrd="0" presId="urn:microsoft.com/office/officeart/2018/2/layout/IconCircleList"/>
    <dgm:cxn modelId="{91DCD9E2-9E00-4C90-9C78-4D50BD39F83D}" type="presOf" srcId="{3D769C62-D834-4CBB-8CCD-671DD6B2D562}" destId="{FFD28994-4A46-4E9A-AD50-47B9D78E1160}" srcOrd="0" destOrd="0" presId="urn:microsoft.com/office/officeart/2018/2/layout/IconCircleList"/>
    <dgm:cxn modelId="{641C64E4-DB52-4127-90A1-711EFC735099}" srcId="{5770B757-FC3B-4E20-A44F-1E8C4E7AE56C}" destId="{669D4DC5-2BEB-4830-B6D4-B9CFD5F40FC1}" srcOrd="3" destOrd="0" parTransId="{76AE1C19-7A85-4236-90B1-8B4F7039C09F}" sibTransId="{D8AA8C1D-B824-4A1C-9357-FB5683E12D2E}"/>
    <dgm:cxn modelId="{7E8A37EC-0817-4F66-80C7-C42D71E07414}" type="presOf" srcId="{05DB93DD-EE66-4CF1-BE2D-45777A44B1D3}" destId="{755342F3-6FB7-4852-9E98-3639BFA4BC3E}" srcOrd="0" destOrd="0" presId="urn:microsoft.com/office/officeart/2018/2/layout/IconCircleList"/>
    <dgm:cxn modelId="{1F8057FF-45BA-4A2F-B559-132E32F8349F}" type="presOf" srcId="{3E36CD20-72BC-462A-946A-30CF8106BF1C}" destId="{38FAF1A5-F969-4570-A062-2DCF956809D1}" srcOrd="0" destOrd="0" presId="urn:microsoft.com/office/officeart/2018/2/layout/IconCircleList"/>
    <dgm:cxn modelId="{83FBDBD3-663F-4B62-A0D8-909FC55312F1}" type="presParOf" srcId="{92D06DF3-080E-4D4A-8B57-010C79EFB98B}" destId="{58C51BE2-5FD9-4FB2-B3D1-9B20626BE326}" srcOrd="0" destOrd="0" presId="urn:microsoft.com/office/officeart/2018/2/layout/IconCircleList"/>
    <dgm:cxn modelId="{66348896-36A3-4AE6-AA01-AF401EEE84FB}" type="presParOf" srcId="{58C51BE2-5FD9-4FB2-B3D1-9B20626BE326}" destId="{B11DC232-5DAF-47EB-8190-B1EE8E40B081}" srcOrd="0" destOrd="0" presId="urn:microsoft.com/office/officeart/2018/2/layout/IconCircleList"/>
    <dgm:cxn modelId="{506DBDEC-B770-4F60-B07D-D410EA78F7FC}" type="presParOf" srcId="{B11DC232-5DAF-47EB-8190-B1EE8E40B081}" destId="{861068AF-8745-4255-8827-BF5707818A72}" srcOrd="0" destOrd="0" presId="urn:microsoft.com/office/officeart/2018/2/layout/IconCircleList"/>
    <dgm:cxn modelId="{60DF7E6B-D7C2-472D-B6B9-377181E953E8}" type="presParOf" srcId="{B11DC232-5DAF-47EB-8190-B1EE8E40B081}" destId="{4041C496-9D3C-4257-9610-E176F10C8221}" srcOrd="1" destOrd="0" presId="urn:microsoft.com/office/officeart/2018/2/layout/IconCircleList"/>
    <dgm:cxn modelId="{984B5A6D-D273-4F66-9148-66BC543D01DC}" type="presParOf" srcId="{B11DC232-5DAF-47EB-8190-B1EE8E40B081}" destId="{DC12A33A-36AC-4E95-982F-56838E28D663}" srcOrd="2" destOrd="0" presId="urn:microsoft.com/office/officeart/2018/2/layout/IconCircleList"/>
    <dgm:cxn modelId="{1B0C9A55-B22B-4EB9-94EB-25F92F447428}" type="presParOf" srcId="{B11DC232-5DAF-47EB-8190-B1EE8E40B081}" destId="{E16F799C-0A2A-471C-9358-0ABE8138D291}" srcOrd="3" destOrd="0" presId="urn:microsoft.com/office/officeart/2018/2/layout/IconCircleList"/>
    <dgm:cxn modelId="{3EF79F43-C4C8-47C5-AE72-D219BAF453A5}" type="presParOf" srcId="{58C51BE2-5FD9-4FB2-B3D1-9B20626BE326}" destId="{09541559-0E08-45D4-86EC-3E98E8CD2790}" srcOrd="1" destOrd="0" presId="urn:microsoft.com/office/officeart/2018/2/layout/IconCircleList"/>
    <dgm:cxn modelId="{119EF112-D5DC-45E3-9305-6ECA28445DC5}" type="presParOf" srcId="{58C51BE2-5FD9-4FB2-B3D1-9B20626BE326}" destId="{87FD2743-E0C7-49D0-BED9-6995787EE862}" srcOrd="2" destOrd="0" presId="urn:microsoft.com/office/officeart/2018/2/layout/IconCircleList"/>
    <dgm:cxn modelId="{5832FB3B-38D4-4B06-9039-AD5F08414993}" type="presParOf" srcId="{87FD2743-E0C7-49D0-BED9-6995787EE862}" destId="{63E52FCD-84E2-4892-A8A1-1D77C808F4B2}" srcOrd="0" destOrd="0" presId="urn:microsoft.com/office/officeart/2018/2/layout/IconCircleList"/>
    <dgm:cxn modelId="{5C4C76C6-3CD8-449D-A2AA-9A74C4805494}" type="presParOf" srcId="{87FD2743-E0C7-49D0-BED9-6995787EE862}" destId="{B87BCC9A-76B9-49BF-89AB-71C2475830D9}" srcOrd="1" destOrd="0" presId="urn:microsoft.com/office/officeart/2018/2/layout/IconCircleList"/>
    <dgm:cxn modelId="{47BCC325-E97B-46D0-B4D4-6460F898347C}" type="presParOf" srcId="{87FD2743-E0C7-49D0-BED9-6995787EE862}" destId="{394F5506-F86F-4F3E-B447-47C4F4AA036F}" srcOrd="2" destOrd="0" presId="urn:microsoft.com/office/officeart/2018/2/layout/IconCircleList"/>
    <dgm:cxn modelId="{C2156200-C9F0-4B26-915D-8CD7D98177CC}" type="presParOf" srcId="{87FD2743-E0C7-49D0-BED9-6995787EE862}" destId="{38FAF1A5-F969-4570-A062-2DCF956809D1}" srcOrd="3" destOrd="0" presId="urn:microsoft.com/office/officeart/2018/2/layout/IconCircleList"/>
    <dgm:cxn modelId="{D8A641DD-82DF-4BFF-974A-2F3857E661AF}" type="presParOf" srcId="{58C51BE2-5FD9-4FB2-B3D1-9B20626BE326}" destId="{C20D6205-DD51-456B-A386-B4635500E3A1}" srcOrd="3" destOrd="0" presId="urn:microsoft.com/office/officeart/2018/2/layout/IconCircleList"/>
    <dgm:cxn modelId="{8C8B5355-4AA4-4DE9-8B07-94564B2D2846}" type="presParOf" srcId="{58C51BE2-5FD9-4FB2-B3D1-9B20626BE326}" destId="{D469C089-BBC9-45E3-BB4A-CDE56D1A5170}" srcOrd="4" destOrd="0" presId="urn:microsoft.com/office/officeart/2018/2/layout/IconCircleList"/>
    <dgm:cxn modelId="{E3D8AC99-40F7-4086-8B25-5F94D0FEC1AE}" type="presParOf" srcId="{D469C089-BBC9-45E3-BB4A-CDE56D1A5170}" destId="{3CACB26D-AA67-4C24-B1F1-ED07EF2DCB23}" srcOrd="0" destOrd="0" presId="urn:microsoft.com/office/officeart/2018/2/layout/IconCircleList"/>
    <dgm:cxn modelId="{E7BFCB4D-857D-49C2-BC0E-1019845BF506}" type="presParOf" srcId="{D469C089-BBC9-45E3-BB4A-CDE56D1A5170}" destId="{6660DDF4-64AE-4490-B769-09293CEA3B34}" srcOrd="1" destOrd="0" presId="urn:microsoft.com/office/officeart/2018/2/layout/IconCircleList"/>
    <dgm:cxn modelId="{D0139380-FB9F-4204-86E5-4CCAF9C19AC9}" type="presParOf" srcId="{D469C089-BBC9-45E3-BB4A-CDE56D1A5170}" destId="{B772F423-EC0F-4B6A-B87D-2024516BB65E}" srcOrd="2" destOrd="0" presId="urn:microsoft.com/office/officeart/2018/2/layout/IconCircleList"/>
    <dgm:cxn modelId="{222D4AE7-7ED9-4921-A128-A505B8F496B1}" type="presParOf" srcId="{D469C089-BBC9-45E3-BB4A-CDE56D1A5170}" destId="{755342F3-6FB7-4852-9E98-3639BFA4BC3E}" srcOrd="3" destOrd="0" presId="urn:microsoft.com/office/officeart/2018/2/layout/IconCircleList"/>
    <dgm:cxn modelId="{04AF0739-1E00-407C-845F-E1CC0662179C}" type="presParOf" srcId="{58C51BE2-5FD9-4FB2-B3D1-9B20626BE326}" destId="{FFD28994-4A46-4E9A-AD50-47B9D78E1160}" srcOrd="5" destOrd="0" presId="urn:microsoft.com/office/officeart/2018/2/layout/IconCircleList"/>
    <dgm:cxn modelId="{4C8D4EF0-1038-4442-80DF-92B3EE07AAB5}" type="presParOf" srcId="{58C51BE2-5FD9-4FB2-B3D1-9B20626BE326}" destId="{A9988ECB-60DB-428B-92ED-AB06EC655641}" srcOrd="6" destOrd="0" presId="urn:microsoft.com/office/officeart/2018/2/layout/IconCircleList"/>
    <dgm:cxn modelId="{28AD9390-F29B-434E-8436-4A73DA5DB255}" type="presParOf" srcId="{A9988ECB-60DB-428B-92ED-AB06EC655641}" destId="{C0FEB3C4-8634-44DC-86F9-3094F40ACAFF}" srcOrd="0" destOrd="0" presId="urn:microsoft.com/office/officeart/2018/2/layout/IconCircleList"/>
    <dgm:cxn modelId="{2F655FA8-2350-4FBB-8586-220607582994}" type="presParOf" srcId="{A9988ECB-60DB-428B-92ED-AB06EC655641}" destId="{431988AB-02C6-43BC-B9C9-E608A861233A}" srcOrd="1" destOrd="0" presId="urn:microsoft.com/office/officeart/2018/2/layout/IconCircleList"/>
    <dgm:cxn modelId="{AF2430A7-3070-453E-86CE-98E227B8CE50}" type="presParOf" srcId="{A9988ECB-60DB-428B-92ED-AB06EC655641}" destId="{E1C8D85B-2469-4FEA-BD2A-B2AC3B30D0B3}" srcOrd="2" destOrd="0" presId="urn:microsoft.com/office/officeart/2018/2/layout/IconCircleList"/>
    <dgm:cxn modelId="{E70A1A67-4CDE-4F04-84B3-8501837EB951}" type="presParOf" srcId="{A9988ECB-60DB-428B-92ED-AB06EC655641}" destId="{694EAFB3-A5F4-4790-8937-3F3C60EBF12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068AF-8745-4255-8827-BF5707818A72}">
      <dsp:nvSpPr>
        <dsp:cNvPr id="0" name=""/>
        <dsp:cNvSpPr/>
      </dsp:nvSpPr>
      <dsp:spPr>
        <a:xfrm>
          <a:off x="145153" y="192288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1C496-9D3C-4257-9610-E176F10C8221}">
      <dsp:nvSpPr>
        <dsp:cNvPr id="0" name=""/>
        <dsp:cNvSpPr/>
      </dsp:nvSpPr>
      <dsp:spPr>
        <a:xfrm>
          <a:off x="356344" y="403479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F799C-0A2A-471C-9358-0ABE8138D291}">
      <dsp:nvSpPr>
        <dsp:cNvPr id="0" name=""/>
        <dsp:cNvSpPr/>
      </dsp:nvSpPr>
      <dsp:spPr>
        <a:xfrm>
          <a:off x="1366323" y="192288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 full cycle of precession takes 26,000 years…</a:t>
          </a:r>
        </a:p>
      </dsp:txBody>
      <dsp:txXfrm>
        <a:off x="1366323" y="192288"/>
        <a:ext cx="2370505" cy="1005669"/>
      </dsp:txXfrm>
    </dsp:sp>
    <dsp:sp modelId="{63E52FCD-84E2-4892-A8A1-1D77C808F4B2}">
      <dsp:nvSpPr>
        <dsp:cNvPr id="0" name=""/>
        <dsp:cNvSpPr/>
      </dsp:nvSpPr>
      <dsp:spPr>
        <a:xfrm>
          <a:off x="4149871" y="192288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BCC9A-76B9-49BF-89AB-71C2475830D9}">
      <dsp:nvSpPr>
        <dsp:cNvPr id="0" name=""/>
        <dsp:cNvSpPr/>
      </dsp:nvSpPr>
      <dsp:spPr>
        <a:xfrm>
          <a:off x="4361061" y="403479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AF1A5-F969-4570-A062-2DCF956809D1}">
      <dsp:nvSpPr>
        <dsp:cNvPr id="0" name=""/>
        <dsp:cNvSpPr/>
      </dsp:nvSpPr>
      <dsp:spPr>
        <a:xfrm>
          <a:off x="5371040" y="192288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There are 13 (not 12!) constellations in the Zodiac…</a:t>
          </a:r>
        </a:p>
      </dsp:txBody>
      <dsp:txXfrm>
        <a:off x="5371040" y="192288"/>
        <a:ext cx="2370505" cy="1005669"/>
      </dsp:txXfrm>
    </dsp:sp>
    <dsp:sp modelId="{3CACB26D-AA67-4C24-B1F1-ED07EF2DCB23}">
      <dsp:nvSpPr>
        <dsp:cNvPr id="0" name=""/>
        <dsp:cNvSpPr/>
      </dsp:nvSpPr>
      <dsp:spPr>
        <a:xfrm>
          <a:off x="145153" y="1688687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0DDF4-64AE-4490-B769-09293CEA3B34}">
      <dsp:nvSpPr>
        <dsp:cNvPr id="0" name=""/>
        <dsp:cNvSpPr/>
      </dsp:nvSpPr>
      <dsp:spPr>
        <a:xfrm>
          <a:off x="356344" y="1899877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342F3-6FB7-4852-9E98-3639BFA4BC3E}">
      <dsp:nvSpPr>
        <dsp:cNvPr id="0" name=""/>
        <dsp:cNvSpPr/>
      </dsp:nvSpPr>
      <dsp:spPr>
        <a:xfrm>
          <a:off x="1366323" y="1688687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 the Sun moves to a new constellation for a given date every 26,000/13 = 2000 years.</a:t>
          </a:r>
        </a:p>
      </dsp:txBody>
      <dsp:txXfrm>
        <a:off x="1366323" y="1688687"/>
        <a:ext cx="2370505" cy="1005669"/>
      </dsp:txXfrm>
    </dsp:sp>
    <dsp:sp modelId="{C0FEB3C4-8634-44DC-86F9-3094F40ACAFF}">
      <dsp:nvSpPr>
        <dsp:cNvPr id="0" name=""/>
        <dsp:cNvSpPr/>
      </dsp:nvSpPr>
      <dsp:spPr>
        <a:xfrm>
          <a:off x="4149871" y="1688687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988AB-02C6-43BC-B9C9-E608A861233A}">
      <dsp:nvSpPr>
        <dsp:cNvPr id="0" name=""/>
        <dsp:cNvSpPr/>
      </dsp:nvSpPr>
      <dsp:spPr>
        <a:xfrm>
          <a:off x="4361061" y="1899877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EAFB3-A5F4-4790-8937-3F3C60EBF12D}">
      <dsp:nvSpPr>
        <dsp:cNvPr id="0" name=""/>
        <dsp:cNvSpPr/>
      </dsp:nvSpPr>
      <dsp:spPr>
        <a:xfrm>
          <a:off x="5371040" y="1688687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Roughly how old is Western astrology? </a:t>
          </a:r>
          <a:r>
            <a:rPr lang="en-US" sz="1900" b="1" u="sng" kern="1200"/>
            <a:t>2000 years.</a:t>
          </a:r>
          <a:endParaRPr lang="en-US" sz="1900" kern="1200"/>
        </a:p>
      </dsp:txBody>
      <dsp:txXfrm>
        <a:off x="5371040" y="1688687"/>
        <a:ext cx="2370505" cy="1005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2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2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8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3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4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7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9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6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D8C95-DD21-1C45-BAA4-7EB4C20DB5E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C432A-EFA0-054D-9C08-5534917D8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47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iwenban@astro.umass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zhiyuanji@astro.umass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anjac-earthscience/chapter/the-sun-and-the-earth-moon-syste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irkepiscatoid.blogspot.com/2010_08_01_archive.html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water, flying&#10;&#10;Description automatically generated">
            <a:extLst>
              <a:ext uri="{FF2B5EF4-FFF2-40B4-BE49-F238E27FC236}">
                <a16:creationId xmlns:a16="http://schemas.microsoft.com/office/drawing/2014/main" id="{A840BC2F-D407-4046-B7DF-C3254AEF0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8" r="89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1304F-F5FB-784A-AFA2-6E46D7530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Astronomy 100/101</a:t>
            </a:r>
            <a:br>
              <a:rPr lang="en-US" sz="4500">
                <a:solidFill>
                  <a:srgbClr val="FFFFFF"/>
                </a:solidFill>
              </a:rPr>
            </a:br>
            <a:r>
              <a:rPr lang="en-US" sz="4500">
                <a:solidFill>
                  <a:srgbClr val="FFFFFF"/>
                </a:solidFill>
              </a:rPr>
              <a:t>Lab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63009-D9CA-574D-BBA2-7333F524E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Wednesday 10 Mar / 17 Mar </a:t>
            </a:r>
            <a:r>
              <a:rPr lang="en-US" sz="2200">
                <a:solidFill>
                  <a:srgbClr val="FFFFFF"/>
                </a:solidFill>
              </a:rPr>
              <a:t>2021 12.20 pm</a:t>
            </a:r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Yvonne Ban: </a:t>
            </a:r>
            <a:r>
              <a:rPr lang="en-US" sz="2200" dirty="0">
                <a:solidFill>
                  <a:srgbClr val="FFFFFF"/>
                </a:solidFill>
                <a:hlinkClick r:id="rId3"/>
              </a:rPr>
              <a:t>yiwenban@astro.umass.edu</a:t>
            </a:r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 err="1">
                <a:solidFill>
                  <a:srgbClr val="FFFFFF"/>
                </a:solidFill>
              </a:rPr>
              <a:t>Zhiyuan</a:t>
            </a:r>
            <a:r>
              <a:rPr lang="en-US" sz="2200" dirty="0">
                <a:solidFill>
                  <a:srgbClr val="FFFFFF"/>
                </a:solidFill>
              </a:rPr>
              <a:t> Ji: </a:t>
            </a:r>
            <a:r>
              <a:rPr lang="en-US" sz="2200" dirty="0">
                <a:solidFill>
                  <a:srgbClr val="FFFFFF"/>
                </a:solidFill>
                <a:hlinkClick r:id="rId4"/>
              </a:rPr>
              <a:t>zhiyuanji@astro.umass.edu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5FC45-78E7-144F-B8D9-41CF5D9A2D51}"/>
              </a:ext>
            </a:extLst>
          </p:cNvPr>
          <p:cNvSpPr txBox="1"/>
          <p:nvPr/>
        </p:nvSpPr>
        <p:spPr>
          <a:xfrm>
            <a:off x="-4570" y="6311501"/>
            <a:ext cx="107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Yvonne Ban</a:t>
            </a:r>
          </a:p>
          <a:p>
            <a:r>
              <a:rPr lang="en-US" sz="1000" dirty="0"/>
              <a:t>12 Sept 2020</a:t>
            </a:r>
          </a:p>
          <a:p>
            <a:r>
              <a:rPr lang="en-US" sz="1000" dirty="0"/>
              <a:t>Exp time: 9m 08s</a:t>
            </a:r>
          </a:p>
        </p:txBody>
      </p:sp>
    </p:spTree>
    <p:extLst>
      <p:ext uri="{BB962C8B-B14F-4D97-AF65-F5344CB8AC3E}">
        <p14:creationId xmlns:p14="http://schemas.microsoft.com/office/powerpoint/2010/main" val="2802648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EFA2C-96BB-B74A-A10D-2F4A69F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586822"/>
            <a:ext cx="2670189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the stars move?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Precession of the Earth’s axis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DD8CCA-6A0B-9A4F-A49C-7AAAFADEA283}"/>
              </a:ext>
            </a:extLst>
          </p:cNvPr>
          <p:cNvSpPr txBox="1">
            <a:spLocks/>
          </p:cNvSpPr>
          <p:nvPr/>
        </p:nvSpPr>
        <p:spPr>
          <a:xfrm>
            <a:off x="4013373" y="365125"/>
            <a:ext cx="4501977" cy="2089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Earth is rotating 1x per day, but it’s also wobbling or </a:t>
            </a:r>
            <a:r>
              <a:rPr lang="en-US" b="1" dirty="0" err="1"/>
              <a:t>precessing</a:t>
            </a:r>
            <a:endParaRPr lang="en-US" b="1" dirty="0"/>
          </a:p>
          <a:p>
            <a:r>
              <a:rPr lang="en-US" dirty="0"/>
              <a:t>This motion is much slower – one cycle every </a:t>
            </a:r>
            <a:r>
              <a:rPr lang="en-US" b="1" dirty="0"/>
              <a:t>26,000 years</a:t>
            </a:r>
            <a:r>
              <a:rPr lang="en-US" dirty="0"/>
              <a:t>.</a:t>
            </a:r>
          </a:p>
        </p:txBody>
      </p:sp>
      <p:pic>
        <p:nvPicPr>
          <p:cNvPr id="7" name="Picture 6" descr="A picture containing indoor, table, sitting, helmet&#10;&#10;Description automatically generated">
            <a:extLst>
              <a:ext uri="{FF2B5EF4-FFF2-40B4-BE49-F238E27FC236}">
                <a16:creationId xmlns:a16="http://schemas.microsoft.com/office/drawing/2014/main" id="{6831AD9F-C8D5-CA4A-AD03-FB3866BE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8" y="2734275"/>
            <a:ext cx="8373618" cy="3483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624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FA2C-96BB-B74A-A10D-2F4A69F8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 stars move?</a:t>
            </a:r>
            <a:br>
              <a:rPr lang="en-US" dirty="0"/>
            </a:br>
            <a:r>
              <a:rPr lang="en-US" dirty="0"/>
              <a:t>Precession of the Earth’s axis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74A1364-DE61-5E41-A573-8E61868B2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51944" y="2558265"/>
            <a:ext cx="3320056" cy="3313416"/>
          </a:xfrm>
          <a:prstGeom prst="rect">
            <a:avLst/>
          </a:prstGeom>
        </p:spPr>
      </p:pic>
      <p:pic>
        <p:nvPicPr>
          <p:cNvPr id="5" name="Content Placeholder 4" descr="A picture containing indoor, table, sitting, plate&#10;&#10;Description automatically generated">
            <a:extLst>
              <a:ext uri="{FF2B5EF4-FFF2-40B4-BE49-F238E27FC236}">
                <a16:creationId xmlns:a16="http://schemas.microsoft.com/office/drawing/2014/main" id="{C09AD1EB-E99A-2C4B-BC81-D3B50F181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3125" t="31843" r="20567"/>
          <a:stretch/>
        </p:blipFill>
        <p:spPr>
          <a:xfrm>
            <a:off x="4572000" y="2558265"/>
            <a:ext cx="3320056" cy="331341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185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EFA2C-96BB-B74A-A10D-2F4A69F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226031"/>
            <a:ext cx="2958040" cy="217426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the stars move?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Precession of the Earth’s axis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F66191-DAF5-A949-AD44-24EF0CD8ADEE}"/>
              </a:ext>
            </a:extLst>
          </p:cNvPr>
          <p:cNvSpPr txBox="1">
            <a:spLocks/>
          </p:cNvSpPr>
          <p:nvPr/>
        </p:nvSpPr>
        <p:spPr>
          <a:xfrm>
            <a:off x="278320" y="2718054"/>
            <a:ext cx="2579180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dirty="0"/>
              <a:t>Because of precession, the North Star is not constant.</a:t>
            </a:r>
          </a:p>
          <a:p>
            <a:pPr marL="0"/>
            <a:r>
              <a:rPr lang="en-US" dirty="0"/>
              <a:t>It won’t always be Polaris…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C7035-AFB0-064D-ADB8-9DAE87AA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8" y="890028"/>
            <a:ext cx="5191506" cy="5178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476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FA2C-96BB-B74A-A10D-2F4A69F8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the stars move?</a:t>
            </a:r>
            <a:br>
              <a:rPr lang="en-US"/>
            </a:br>
            <a:r>
              <a:rPr lang="en-US"/>
              <a:t>Precession of the Earth’s axis</a:t>
            </a:r>
            <a:endParaRPr lang="en-US" dirty="0"/>
          </a:p>
        </p:txBody>
      </p:sp>
      <p:pic>
        <p:nvPicPr>
          <p:cNvPr id="7" name="Picture 6" descr="A picture containing indoor, table, sitting, helmet&#10;&#10;Description automatically generated">
            <a:extLst>
              <a:ext uri="{FF2B5EF4-FFF2-40B4-BE49-F238E27FC236}">
                <a16:creationId xmlns:a16="http://schemas.microsoft.com/office/drawing/2014/main" id="{6831AD9F-C8D5-CA4A-AD03-FB3866BE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41" y="1707793"/>
            <a:ext cx="4137517" cy="17212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043F39A-5C63-4979-B674-88314BC15D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865811"/>
              </p:ext>
            </p:extLst>
          </p:nvPr>
        </p:nvGraphicFramePr>
        <p:xfrm>
          <a:off x="628650" y="3606229"/>
          <a:ext cx="7886700" cy="28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550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9EB44-1536-914C-8FEF-EFF795A1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zodiacs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09F15-4150-AD49-A454-705E32505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What’s your horoscope sign in another zodiac?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Go back to </a:t>
            </a:r>
            <a:r>
              <a:rPr lang="en-US" b="1" dirty="0"/>
              <a:t>your birth date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Pick the constellations from </a:t>
            </a:r>
            <a:r>
              <a:rPr lang="en-US" b="1" dirty="0"/>
              <a:t>another culture</a:t>
            </a:r>
            <a:r>
              <a:rPr lang="en-US" dirty="0"/>
              <a:t>.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Go to </a:t>
            </a:r>
            <a:r>
              <a:rPr lang="en-US" b="1" dirty="0"/>
              <a:t>Sky and viewing options</a:t>
            </a:r>
            <a:r>
              <a:rPr lang="en-US" dirty="0"/>
              <a:t> and go to the </a:t>
            </a:r>
            <a:r>
              <a:rPr lang="en-US" b="1" dirty="0" err="1"/>
              <a:t>Starlore</a:t>
            </a:r>
            <a:r>
              <a:rPr lang="en-US" dirty="0"/>
              <a:t> tab.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Choose </a:t>
            </a:r>
            <a:r>
              <a:rPr lang="en-US" b="1" dirty="0"/>
              <a:t>another</a:t>
            </a:r>
            <a:r>
              <a:rPr lang="en-US" dirty="0"/>
              <a:t> cultural constellation system (other than Western).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Which </a:t>
            </a:r>
            <a:r>
              <a:rPr lang="en-US" b="1" dirty="0"/>
              <a:t>constellation</a:t>
            </a:r>
            <a:r>
              <a:rPr lang="en-US" dirty="0"/>
              <a:t> is the Sun in?</a:t>
            </a:r>
          </a:p>
          <a:p>
            <a:pPr marL="0" indent="0">
              <a:buNone/>
            </a:pPr>
            <a:r>
              <a:rPr lang="en-US" dirty="0"/>
              <a:t>If no labelled constellation is available, do some research online and tell us about what you find.</a:t>
            </a:r>
          </a:p>
        </p:txBody>
      </p:sp>
      <p:pic>
        <p:nvPicPr>
          <p:cNvPr id="7" name="Graphic 6" descr="Earth globe: Africa and Europe">
            <a:extLst>
              <a:ext uri="{FF2B5EF4-FFF2-40B4-BE49-F238E27FC236}">
                <a16:creationId xmlns:a16="http://schemas.microsoft.com/office/drawing/2014/main" id="{16A3D073-45F5-9846-A3BD-172EFFD41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630" y="179547"/>
            <a:ext cx="1696720" cy="169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3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FBD0-554B-3E4A-A7C2-6E46644A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retrograde motion?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4F8CC-CD78-A34D-8372-0FBBF6B5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345147" cy="4351338"/>
          </a:xfrm>
        </p:spPr>
        <p:txBody>
          <a:bodyPr/>
          <a:lstStyle/>
          <a:p>
            <a:r>
              <a:rPr lang="en-US" dirty="0"/>
              <a:t>As the Earth “passes” other planets in their orbits, they appear to move backwards for a brief time...</a:t>
            </a:r>
          </a:p>
          <a:p>
            <a:r>
              <a:rPr lang="en-US" i="1" dirty="0"/>
              <a:t>Much like when you pass another car on the highway.</a:t>
            </a:r>
          </a:p>
        </p:txBody>
      </p:sp>
      <p:pic>
        <p:nvPicPr>
          <p:cNvPr id="4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BBB18262-3BBB-0440-AB82-26129B94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97" y="1690689"/>
            <a:ext cx="5867685" cy="5111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90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2" y="-1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7072C7DA-0D16-473C-B416-D84445D8A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43" y="699899"/>
            <a:ext cx="8035257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5FE70-B867-E44A-BEE6-63A99AB7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73" y="293572"/>
            <a:ext cx="7670589" cy="13475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Retrograde motion was a major problem for ancient astronomers…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0F700-8EFA-0042-AFA6-9042158F22D8}"/>
              </a:ext>
            </a:extLst>
          </p:cNvPr>
          <p:cNvSpPr txBox="1"/>
          <p:nvPr/>
        </p:nvSpPr>
        <p:spPr>
          <a:xfrm>
            <a:off x="350121" y="1751798"/>
            <a:ext cx="7670586" cy="108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Until a few centuries ago, when astronomers thought the Earth was the center of the solar system, they had to use </a:t>
            </a:r>
            <a:r>
              <a:rPr lang="en-US" sz="2400" b="1" dirty="0"/>
              <a:t>epicycles</a:t>
            </a:r>
            <a:r>
              <a:rPr lang="en-US" sz="2400" dirty="0"/>
              <a:t> to explain retrograde motion.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E2FE9422-52CF-3548-A150-DB62101C9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361" y="2916456"/>
            <a:ext cx="5202509" cy="3201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24488" y="2916439"/>
            <a:ext cx="619511" cy="320154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id="{BA0504EE-683F-4FE2-A169-83C71FAA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524492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A61CFF-0E76-478B-B02B-73692D89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9144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607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21F5-BEC8-6D49-A978-9F1265A5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Mars-</a:t>
            </a:r>
            <a:r>
              <a:rPr lang="en-US" dirty="0" err="1"/>
              <a:t>ching</a:t>
            </a:r>
            <a:r>
              <a:rPr lang="en-US" dirty="0"/>
              <a:t> to the beat of its own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4255-E873-4549-8727-419EC6FCA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Centre your view on </a:t>
            </a:r>
            <a:r>
              <a:rPr lang="en-US" b="1" dirty="0"/>
              <a:t>Pisces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Set </a:t>
            </a:r>
            <a:r>
              <a:rPr lang="en-US" dirty="0" err="1"/>
              <a:t>Stellarium</a:t>
            </a:r>
            <a:r>
              <a:rPr lang="en-US" dirty="0"/>
              <a:t> to </a:t>
            </a:r>
            <a:r>
              <a:rPr lang="en-US" b="1" dirty="0"/>
              <a:t>1 June 2020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Turn </a:t>
            </a:r>
            <a:r>
              <a:rPr lang="en-US" b="1" dirty="0"/>
              <a:t>off</a:t>
            </a:r>
            <a:r>
              <a:rPr lang="en-US" dirty="0"/>
              <a:t> the </a:t>
            </a:r>
            <a:r>
              <a:rPr lang="en-US" b="1" dirty="0"/>
              <a:t>atmosphere</a:t>
            </a:r>
            <a:r>
              <a:rPr lang="en-US" dirty="0"/>
              <a:t> and </a:t>
            </a:r>
            <a:r>
              <a:rPr lang="en-US" b="1" dirty="0"/>
              <a:t>ground</a:t>
            </a:r>
            <a:r>
              <a:rPr lang="en-US" dirty="0"/>
              <a:t> </a:t>
            </a:r>
            <a:r>
              <a:rPr lang="en-US" dirty="0" err="1"/>
              <a:t>visualisations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Switch to the </a:t>
            </a:r>
            <a:r>
              <a:rPr lang="en-US" b="1" dirty="0"/>
              <a:t>equatorial axis</a:t>
            </a:r>
            <a:r>
              <a:rPr lang="en-US" dirty="0"/>
              <a:t>. (This is NOT the same as turning on the equatorial grid!)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In </a:t>
            </a:r>
            <a:r>
              <a:rPr lang="en-US" b="1" dirty="0"/>
              <a:t>Sky and viewing options</a:t>
            </a:r>
            <a:r>
              <a:rPr lang="en-US" dirty="0"/>
              <a:t>, turn on </a:t>
            </a:r>
            <a:r>
              <a:rPr lang="en-US" b="1" dirty="0"/>
              <a:t>constellation lines</a:t>
            </a:r>
            <a:r>
              <a:rPr lang="en-US" dirty="0"/>
              <a:t> and </a:t>
            </a:r>
            <a:r>
              <a:rPr lang="en-US" b="1" dirty="0"/>
              <a:t>labels</a:t>
            </a:r>
            <a:r>
              <a:rPr lang="en-US" dirty="0"/>
              <a:t> as before.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Centre and zoom in on </a:t>
            </a:r>
            <a:r>
              <a:rPr lang="en-US" b="1" dirty="0"/>
              <a:t>Pisces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</a:t>
            </a:r>
            <a:r>
              <a:rPr lang="en-US" b="1" dirty="0"/>
              <a:t>Mars</a:t>
            </a:r>
            <a:r>
              <a:rPr lang="en-US" dirty="0"/>
              <a:t> on the sky.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Plot the position of Mars </a:t>
            </a:r>
            <a:r>
              <a:rPr lang="en-US" b="1" dirty="0"/>
              <a:t>every month</a:t>
            </a:r>
            <a:r>
              <a:rPr lang="en-US" dirty="0"/>
              <a:t> for </a:t>
            </a:r>
            <a:r>
              <a:rPr lang="en-US" b="1" dirty="0"/>
              <a:t>one year</a:t>
            </a:r>
            <a:r>
              <a:rPr lang="en-US" dirty="0"/>
              <a:t> (i.e. once a month from </a:t>
            </a:r>
            <a:r>
              <a:rPr lang="en-US" b="1" dirty="0"/>
              <a:t>June 2020</a:t>
            </a:r>
            <a:r>
              <a:rPr lang="en-US" dirty="0"/>
              <a:t> to </a:t>
            </a:r>
            <a:r>
              <a:rPr lang="en-US" b="1" dirty="0"/>
              <a:t>June 2021</a:t>
            </a:r>
            <a:r>
              <a:rPr lang="en-US" dirty="0"/>
              <a:t>).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Connect the points. How many days was it moving </a:t>
            </a:r>
            <a:r>
              <a:rPr lang="en-US" b="1" dirty="0"/>
              <a:t>backwards</a:t>
            </a:r>
            <a:r>
              <a:rPr lang="en-US" dirty="0"/>
              <a:t> (retrograde)?</a:t>
            </a:r>
          </a:p>
        </p:txBody>
      </p:sp>
    </p:spTree>
    <p:extLst>
      <p:ext uri="{BB962C8B-B14F-4D97-AF65-F5344CB8AC3E}">
        <p14:creationId xmlns:p14="http://schemas.microsoft.com/office/powerpoint/2010/main" val="36253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D99003-683A-604B-A354-20841CC1EA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239"/>
            <a:ext cx="9144000" cy="4719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98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7A51-BC3A-4143-9952-5F67111E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Mars-</a:t>
            </a:r>
            <a:r>
              <a:rPr lang="en-US" dirty="0" err="1"/>
              <a:t>ching</a:t>
            </a:r>
            <a:r>
              <a:rPr lang="en-US" dirty="0"/>
              <a:t> to the beat of its own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EEF4-D435-C04E-B18D-525A8C1FA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Go back through the same period. This time, </a:t>
            </a:r>
            <a:r>
              <a:rPr lang="en-US" b="1" dirty="0"/>
              <a:t>zoom in</a:t>
            </a:r>
            <a:r>
              <a:rPr lang="en-US" dirty="0"/>
              <a:t> on Mars and take note of its </a:t>
            </a:r>
            <a:r>
              <a:rPr lang="en-US" b="1" dirty="0"/>
              <a:t>magnitude</a:t>
            </a:r>
            <a:r>
              <a:rPr lang="en-US" dirty="0"/>
              <a:t>, </a:t>
            </a:r>
            <a:r>
              <a:rPr lang="en-US" b="1" dirty="0"/>
              <a:t>phase</a:t>
            </a:r>
            <a:r>
              <a:rPr lang="en-US" dirty="0"/>
              <a:t>, and </a:t>
            </a:r>
            <a:r>
              <a:rPr lang="en-US" b="1" dirty="0"/>
              <a:t>size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Note the </a:t>
            </a:r>
            <a:r>
              <a:rPr lang="en-US" b="1" dirty="0"/>
              <a:t>highest</a:t>
            </a:r>
            <a:r>
              <a:rPr lang="en-US" dirty="0"/>
              <a:t> and </a:t>
            </a:r>
            <a:r>
              <a:rPr lang="en-US" b="1" dirty="0"/>
              <a:t>lowest</a:t>
            </a:r>
            <a:r>
              <a:rPr lang="en-US" dirty="0"/>
              <a:t> magnitudes and note them on the chart.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Repeat for all the planets. Do they </a:t>
            </a:r>
            <a:r>
              <a:rPr lang="en-US" b="1" dirty="0"/>
              <a:t>all</a:t>
            </a:r>
            <a:r>
              <a:rPr lang="en-US" dirty="0"/>
              <a:t> go </a:t>
            </a:r>
            <a:r>
              <a:rPr lang="en-US" b="1" dirty="0"/>
              <a:t>retrograde</a:t>
            </a:r>
            <a:r>
              <a:rPr lang="en-US" dirty="0"/>
              <a:t> (i.e. move backwards for some time)?</a:t>
            </a:r>
            <a:endParaRPr lang="en-US" b="1" dirty="0"/>
          </a:p>
        </p:txBody>
      </p:sp>
      <p:pic>
        <p:nvPicPr>
          <p:cNvPr id="5" name="Graphic 4" descr="Outer Space Landscape">
            <a:extLst>
              <a:ext uri="{FF2B5EF4-FFF2-40B4-BE49-F238E27FC236}">
                <a16:creationId xmlns:a16="http://schemas.microsoft.com/office/drawing/2014/main" id="{C0D6685D-5E85-0642-9B65-98DABC69E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003674"/>
            <a:ext cx="2489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4664-8DDF-4841-BD14-1BB09A3B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B8F1-09A6-6D41-80B4-C29A610C6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Lab 2 </a:t>
            </a:r>
            <a:r>
              <a:rPr lang="en-US" b="1" dirty="0"/>
              <a:t>picture</a:t>
            </a:r>
            <a:r>
              <a:rPr lang="en-US" dirty="0"/>
              <a:t> deadline has been moved to </a:t>
            </a:r>
            <a:r>
              <a:rPr lang="en-US" b="1" dirty="0"/>
              <a:t>20 Mar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Grades for Lab 0 and Lab 1 will be posted soon – watch for an email from us.</a:t>
            </a:r>
          </a:p>
          <a:p>
            <a:pPr>
              <a:lnSpc>
                <a:spcPct val="150000"/>
              </a:lnSpc>
            </a:pPr>
            <a:r>
              <a:rPr lang="en-US" dirty="0"/>
              <a:t>Try to contact us for extensions as early as possible. We’re flexible, but leaving it to the last minute leaves you at the mercy of when I check my emails.</a:t>
            </a:r>
          </a:p>
        </p:txBody>
      </p:sp>
    </p:spTree>
    <p:extLst>
      <p:ext uri="{BB962C8B-B14F-4D97-AF65-F5344CB8AC3E}">
        <p14:creationId xmlns:p14="http://schemas.microsoft.com/office/powerpoint/2010/main" val="66576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B3B8D46-3D01-8C44-826F-7D70BE1CF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274"/>
            <a:ext cx="9144000" cy="6831726"/>
          </a:xfrm>
        </p:spPr>
      </p:pic>
    </p:spTree>
    <p:extLst>
      <p:ext uri="{BB962C8B-B14F-4D97-AF65-F5344CB8AC3E}">
        <p14:creationId xmlns:p14="http://schemas.microsoft.com/office/powerpoint/2010/main" val="275934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88B5-FA20-0743-B5DC-49F069DA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9E184-5DDB-E144-9489-FE4D6B002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dirty="0"/>
              <a:t>By </a:t>
            </a:r>
            <a:r>
              <a:rPr lang="en-US" b="1" dirty="0"/>
              <a:t>Wednesday 24 March 2021 23:59 EDT</a:t>
            </a:r>
            <a:r>
              <a:rPr lang="en-US" dirty="0"/>
              <a:t>:</a:t>
            </a:r>
          </a:p>
          <a:p>
            <a:pPr>
              <a:lnSpc>
                <a:spcPct val="160000"/>
              </a:lnSpc>
            </a:pPr>
            <a:r>
              <a:rPr lang="en-US" dirty="0"/>
              <a:t>Fill out </a:t>
            </a:r>
            <a:r>
              <a:rPr lang="en-US" b="1" dirty="0"/>
              <a:t>Lab 3 Questions</a:t>
            </a:r>
            <a:r>
              <a:rPr lang="en-US" dirty="0"/>
              <a:t> on Moodle</a:t>
            </a:r>
          </a:p>
          <a:p>
            <a:pPr>
              <a:lnSpc>
                <a:spcPct val="160000"/>
              </a:lnSpc>
            </a:pPr>
            <a:r>
              <a:rPr lang="en-US" dirty="0"/>
              <a:t>Submit a </a:t>
            </a:r>
            <a:r>
              <a:rPr lang="en-US" b="1" dirty="0"/>
              <a:t>screenshot</a:t>
            </a:r>
            <a:r>
              <a:rPr lang="en-US" dirty="0"/>
              <a:t> of </a:t>
            </a:r>
            <a:r>
              <a:rPr lang="en-US" dirty="0" err="1"/>
              <a:t>Stellarium</a:t>
            </a:r>
            <a:r>
              <a:rPr lang="en-US" dirty="0"/>
              <a:t> showing which </a:t>
            </a:r>
            <a:r>
              <a:rPr lang="en-US" b="1" dirty="0"/>
              <a:t>constellation</a:t>
            </a:r>
            <a:r>
              <a:rPr lang="en-US" dirty="0"/>
              <a:t> the Sun is located in on </a:t>
            </a:r>
            <a:r>
              <a:rPr lang="en-US" b="1" dirty="0"/>
              <a:t>your birth date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Note for students in other time zones</a:t>
            </a:r>
            <a:r>
              <a:rPr lang="en-US" dirty="0"/>
              <a:t>: Massachusetts starts Daylight Savings on </a:t>
            </a:r>
            <a:r>
              <a:rPr lang="en-US" b="1" dirty="0"/>
              <a:t>16 March</a:t>
            </a:r>
            <a:r>
              <a:rPr lang="en-US" dirty="0"/>
              <a:t>. That means that we will be moving </a:t>
            </a:r>
            <a:r>
              <a:rPr lang="en-US" b="1" dirty="0"/>
              <a:t>1 hour earlier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8455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erson in a dark sky&#10;&#10;Description automatically generated">
            <a:extLst>
              <a:ext uri="{FF2B5EF4-FFF2-40B4-BE49-F238E27FC236}">
                <a16:creationId xmlns:a16="http://schemas.microsoft.com/office/drawing/2014/main" id="{8E719D32-FAA1-0544-8B65-55DA6B73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" r="7640" b="2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62159-4A2F-BC44-ADFC-90A2B8FDF680}"/>
              </a:ext>
            </a:extLst>
          </p:cNvPr>
          <p:cNvSpPr txBox="1"/>
          <p:nvPr/>
        </p:nvSpPr>
        <p:spPr>
          <a:xfrm>
            <a:off x="-4570" y="6311501"/>
            <a:ext cx="107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Yvonne Ban</a:t>
            </a:r>
          </a:p>
          <a:p>
            <a:r>
              <a:rPr lang="en-US" sz="1000" dirty="0">
                <a:solidFill>
                  <a:schemeClr val="bg1"/>
                </a:solidFill>
              </a:rPr>
              <a:t>12 Sept 2020</a:t>
            </a:r>
          </a:p>
          <a:p>
            <a:r>
              <a:rPr lang="en-US" sz="1000" dirty="0">
                <a:solidFill>
                  <a:schemeClr val="bg1"/>
                </a:solidFill>
              </a:rPr>
              <a:t>Exp time</a:t>
            </a:r>
            <a:r>
              <a:rPr lang="en-US" sz="1000">
                <a:solidFill>
                  <a:schemeClr val="bg1"/>
                </a:solidFill>
              </a:rPr>
              <a:t>: 30s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0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55992-3DD9-4DDF-8955-5AB2A2312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 r="13324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5" y="-2346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0088-E96A-9748-9CA8-4876CFCF0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306963"/>
            <a:ext cx="8004237" cy="3670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The Zodiac – a ‘zoo’ of stars</a:t>
            </a:r>
          </a:p>
        </p:txBody>
      </p:sp>
    </p:spTree>
    <p:extLst>
      <p:ext uri="{BB962C8B-B14F-4D97-AF65-F5344CB8AC3E}">
        <p14:creationId xmlns:p14="http://schemas.microsoft.com/office/powerpoint/2010/main" val="322560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580A-61EF-9E4B-B4AD-CE5A57C1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Zodiac?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65F03-068F-2C49-BECB-245BACD3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45995"/>
            <a:ext cx="7886700" cy="6468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As the Earth orbits the Sun, the background stars change throughout the year.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FD41DE4-A687-1748-BC41-30C1DDCE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20" y="1690689"/>
            <a:ext cx="7625960" cy="402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19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1A06-BF3C-A446-9205-A4110EB0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Sun, the Moon, &amp; the Zodiac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5A0B-935B-3E4D-BDB1-813E1DB8C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Stellarium</a:t>
            </a:r>
            <a:r>
              <a:rPr lang="en-US" dirty="0"/>
              <a:t> and set it to your </a:t>
            </a:r>
            <a:r>
              <a:rPr lang="en-US" b="1" dirty="0"/>
              <a:t>home location</a:t>
            </a:r>
            <a:r>
              <a:rPr lang="en-US" dirty="0"/>
              <a:t>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You can also </a:t>
            </a:r>
            <a:r>
              <a:rPr lang="en-US" b="1" dirty="0"/>
              <a:t>stop time</a:t>
            </a:r>
            <a:r>
              <a:rPr lang="en-US" dirty="0"/>
              <a:t> (the pause button in the bottom panel) and set the time to </a:t>
            </a:r>
            <a:r>
              <a:rPr lang="en-US" b="1" dirty="0"/>
              <a:t>noon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the </a:t>
            </a:r>
            <a:r>
              <a:rPr lang="en-US" b="1" dirty="0"/>
              <a:t>constellations</a:t>
            </a:r>
            <a:r>
              <a:rPr lang="en-US" dirty="0"/>
              <a:t> visible.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Turn </a:t>
            </a:r>
            <a:r>
              <a:rPr lang="en-US" b="1" dirty="0"/>
              <a:t>off</a:t>
            </a:r>
            <a:r>
              <a:rPr lang="en-US" dirty="0"/>
              <a:t> the </a:t>
            </a:r>
            <a:r>
              <a:rPr lang="en-US" b="1" dirty="0"/>
              <a:t>Atmosphere </a:t>
            </a:r>
            <a:r>
              <a:rPr lang="en-US" b="1" dirty="0" err="1"/>
              <a:t>visualisation</a:t>
            </a:r>
            <a:r>
              <a:rPr lang="en-US" dirty="0"/>
              <a:t>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Open the </a:t>
            </a:r>
            <a:r>
              <a:rPr lang="en-US" b="1" dirty="0"/>
              <a:t>Sky and Viewing options</a:t>
            </a:r>
            <a:r>
              <a:rPr lang="en-US" dirty="0"/>
              <a:t> window.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Go to the </a:t>
            </a:r>
            <a:r>
              <a:rPr lang="en-US" b="1" dirty="0" err="1"/>
              <a:t>Starlore</a:t>
            </a:r>
            <a:r>
              <a:rPr lang="en-US" dirty="0"/>
              <a:t> tab.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Under </a:t>
            </a:r>
            <a:r>
              <a:rPr lang="en-US" b="1" dirty="0"/>
              <a:t>Options</a:t>
            </a:r>
            <a:r>
              <a:rPr lang="en-US" dirty="0"/>
              <a:t>, check </a:t>
            </a:r>
            <a:r>
              <a:rPr lang="en-US" b="1" dirty="0"/>
              <a:t>Show labels</a:t>
            </a:r>
            <a:r>
              <a:rPr lang="en-US" dirty="0"/>
              <a:t> and </a:t>
            </a:r>
            <a:r>
              <a:rPr lang="en-US" b="1" dirty="0"/>
              <a:t>Show boundaries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981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1A06-BF3C-A446-9205-A4110EB0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Sun, the Moon, &amp; the Zodiac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5A0B-935B-3E4D-BDB1-813E1DB8C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Find out what constellation the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Sun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Moon</a:t>
            </a:r>
          </a:p>
          <a:p>
            <a:pPr marL="457200" lvl="1" indent="0">
              <a:buNone/>
            </a:pPr>
            <a:r>
              <a:rPr lang="en-US" dirty="0"/>
              <a:t>are in </a:t>
            </a:r>
            <a:r>
              <a:rPr lang="en-US" b="1" dirty="0"/>
              <a:t>today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Click on the </a:t>
            </a:r>
            <a:r>
              <a:rPr lang="en-US" b="1" dirty="0"/>
              <a:t>Sun</a:t>
            </a:r>
            <a:r>
              <a:rPr lang="en-US" dirty="0"/>
              <a:t> and hit the </a:t>
            </a:r>
            <a:r>
              <a:rPr lang="en-US" b="1" dirty="0"/>
              <a:t>spacebar</a:t>
            </a:r>
            <a:r>
              <a:rPr lang="en-US" dirty="0"/>
              <a:t>. This will </a:t>
            </a:r>
            <a:r>
              <a:rPr lang="en-US" dirty="0" err="1"/>
              <a:t>centre</a:t>
            </a:r>
            <a:r>
              <a:rPr lang="en-US" dirty="0"/>
              <a:t> and lock on the Sun.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Move forward in time by jumping by </a:t>
            </a:r>
            <a:r>
              <a:rPr lang="en-US" b="1" dirty="0"/>
              <a:t>day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Find out the </a:t>
            </a:r>
            <a:r>
              <a:rPr lang="en-US" b="1" dirty="0"/>
              <a:t>constellations</a:t>
            </a:r>
            <a:r>
              <a:rPr lang="en-US" dirty="0"/>
              <a:t> that the Sun moves through over a </a:t>
            </a:r>
            <a:r>
              <a:rPr lang="en-US" b="1" dirty="0"/>
              <a:t>year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76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0F1B-27C7-044E-9903-74E6BC89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sign? (a.k.a. the only astrology we’re doing in this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7DD4-6846-9042-B6E8-39E8C7B30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53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Shift </a:t>
            </a:r>
            <a:r>
              <a:rPr lang="en-US" dirty="0" err="1"/>
              <a:t>Stellarium</a:t>
            </a:r>
            <a:r>
              <a:rPr lang="en-US" dirty="0"/>
              <a:t> to </a:t>
            </a:r>
            <a:r>
              <a:rPr lang="en-US" b="1" dirty="0"/>
              <a:t>your birth date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What </a:t>
            </a:r>
            <a:r>
              <a:rPr lang="en-US" b="1" dirty="0"/>
              <a:t>constellation</a:t>
            </a:r>
            <a:r>
              <a:rPr lang="en-US" dirty="0"/>
              <a:t> was the Sun in?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Save a </a:t>
            </a:r>
            <a:r>
              <a:rPr lang="en-US" b="1" dirty="0"/>
              <a:t>screenshot</a:t>
            </a:r>
            <a:r>
              <a:rPr lang="en-US" dirty="0"/>
              <a:t> of the Sun’s </a:t>
            </a:r>
            <a:r>
              <a:rPr lang="en-US" b="1" dirty="0"/>
              <a:t>location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Look at the table. What is your sign?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</a:t>
            </a:r>
            <a:r>
              <a:rPr lang="en-US" dirty="0" err="1"/>
              <a:t>Stellarium</a:t>
            </a:r>
            <a:r>
              <a:rPr lang="en-US" dirty="0"/>
              <a:t>, </a:t>
            </a:r>
            <a:r>
              <a:rPr lang="en-US" b="1" dirty="0"/>
              <a:t>when</a:t>
            </a:r>
            <a:r>
              <a:rPr lang="en-US" dirty="0"/>
              <a:t> is the Sun </a:t>
            </a:r>
            <a:r>
              <a:rPr lang="en-US" b="1" dirty="0"/>
              <a:t>actually</a:t>
            </a:r>
            <a:r>
              <a:rPr lang="en-US" dirty="0"/>
              <a:t> in your horoscope sign?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1B4BB3A-1983-2543-ACF1-06DB1E6CA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147360"/>
              </p:ext>
            </p:extLst>
          </p:nvPr>
        </p:nvGraphicFramePr>
        <p:xfrm>
          <a:off x="628650" y="3549720"/>
          <a:ext cx="7886700" cy="222504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823189516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68448034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88941538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49759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Aries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Mar 21 – Apr 19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Libra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Sep 23 – Oct 22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370705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Taurus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Apr 20 – May 20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Scorpio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Oct 23 – Nov 21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360268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Gemini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May 21 – Jun 20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Sagittarius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Nov 22 – Dec 21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6312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Cancer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Jun 21 – Jul 22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Capricorn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Dec 22 – Jan 19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366594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Leo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Jul 23 – Aug 22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Aquarius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Jan 20 – Feb 18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10064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Virgo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Aug 23 – Sep 22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Pisces</a:t>
                      </a:r>
                      <a:endParaRPr lang="en-SG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Feb 19 – Mar 20</a:t>
                      </a:r>
                      <a:endParaRPr lang="en-SG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2245943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338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0F1B-27C7-044E-9903-74E6BC89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your sign? (a.k.a. the only astrology we’re doing in this class)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7DD4-6846-9042-B6E8-39E8C7B30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How far has the zodiac drifted?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Set </a:t>
            </a:r>
            <a:r>
              <a:rPr lang="en-US" dirty="0" err="1"/>
              <a:t>Stellarium</a:t>
            </a:r>
            <a:r>
              <a:rPr lang="en-US" dirty="0"/>
              <a:t> to a date in the </a:t>
            </a:r>
            <a:r>
              <a:rPr lang="en-US" b="1" dirty="0"/>
              <a:t>middle</a:t>
            </a:r>
            <a:r>
              <a:rPr lang="en-US" dirty="0"/>
              <a:t> of your horoscope sign.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Jump back in time in </a:t>
            </a:r>
            <a:r>
              <a:rPr lang="en-US" b="1" dirty="0"/>
              <a:t>500-year</a:t>
            </a:r>
            <a:r>
              <a:rPr lang="en-US" dirty="0"/>
              <a:t> blocks until the Sun is </a:t>
            </a:r>
            <a:r>
              <a:rPr lang="en-US" b="1" dirty="0"/>
              <a:t>actually</a:t>
            </a:r>
            <a:r>
              <a:rPr lang="en-US" dirty="0"/>
              <a:t> in the </a:t>
            </a:r>
            <a:r>
              <a:rPr lang="en-US" b="1" dirty="0"/>
              <a:t>middle</a:t>
            </a:r>
            <a:r>
              <a:rPr lang="en-US" dirty="0"/>
              <a:t> of your horoscope sign. How far did you have to go?</a:t>
            </a:r>
          </a:p>
        </p:txBody>
      </p:sp>
      <p:pic>
        <p:nvPicPr>
          <p:cNvPr id="5" name="Graphic 4" descr="Constellation">
            <a:extLst>
              <a:ext uri="{FF2B5EF4-FFF2-40B4-BE49-F238E27FC236}">
                <a16:creationId xmlns:a16="http://schemas.microsoft.com/office/drawing/2014/main" id="{63A1D638-8EF9-1D42-8DF5-5B620523C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3952947"/>
            <a:ext cx="2539927" cy="25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9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0F1B-27C7-044E-9903-74E6BC89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sign? (a.k.a. the only astrology we’re doing in this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7DD4-6846-9042-B6E8-39E8C7B30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The stars </a:t>
            </a:r>
            <a:r>
              <a:rPr lang="en-US" i="1" dirty="0"/>
              <a:t>do</a:t>
            </a:r>
            <a:r>
              <a:rPr lang="en-US" dirty="0"/>
              <a:t> move!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Jump back to </a:t>
            </a:r>
            <a:r>
              <a:rPr lang="en-US" b="1" dirty="0"/>
              <a:t>today</a:t>
            </a:r>
            <a:r>
              <a:rPr lang="en-US" dirty="0"/>
              <a:t> and turn on the </a:t>
            </a:r>
            <a:r>
              <a:rPr lang="en-US" b="1" dirty="0"/>
              <a:t>equatorial</a:t>
            </a:r>
            <a:r>
              <a:rPr lang="en-US" dirty="0"/>
              <a:t> (NOT azimuthal!) grid.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Look at the </a:t>
            </a:r>
            <a:r>
              <a:rPr lang="en-US" b="1" dirty="0"/>
              <a:t>North celestial pole</a:t>
            </a:r>
            <a:r>
              <a:rPr lang="en-US" dirty="0"/>
              <a:t>.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Which star is </a:t>
            </a:r>
            <a:r>
              <a:rPr lang="en-US" b="1" dirty="0"/>
              <a:t>nearest</a:t>
            </a:r>
            <a:r>
              <a:rPr lang="en-US" dirty="0"/>
              <a:t> to it?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Which star was nearest to it when horoscopes were </a:t>
            </a:r>
            <a:r>
              <a:rPr lang="en-US" b="1" dirty="0"/>
              <a:t>aligned</a:t>
            </a:r>
            <a:r>
              <a:rPr lang="en-US" dirty="0"/>
              <a:t> with the zodiacal constellations?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Find </a:t>
            </a:r>
            <a:r>
              <a:rPr lang="en-US" b="1" dirty="0"/>
              <a:t>Vega</a:t>
            </a:r>
            <a:r>
              <a:rPr lang="en-US" dirty="0"/>
              <a:t> in the sky.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Jump </a:t>
            </a:r>
            <a:r>
              <a:rPr lang="en-US" b="1" dirty="0"/>
              <a:t>back</a:t>
            </a:r>
            <a:r>
              <a:rPr lang="en-US" dirty="0"/>
              <a:t> in time in </a:t>
            </a:r>
            <a:r>
              <a:rPr lang="en-US" b="1" dirty="0"/>
              <a:t>1000-year</a:t>
            </a:r>
            <a:r>
              <a:rPr lang="en-US" dirty="0"/>
              <a:t> blocks. When was Vega the North star?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Jump </a:t>
            </a:r>
            <a:r>
              <a:rPr lang="en-US" b="1" dirty="0"/>
              <a:t>forward</a:t>
            </a:r>
            <a:r>
              <a:rPr lang="en-US" dirty="0"/>
              <a:t> in time in </a:t>
            </a:r>
            <a:r>
              <a:rPr lang="en-US" b="1" dirty="0"/>
              <a:t>1000-year</a:t>
            </a:r>
            <a:r>
              <a:rPr lang="en-US" dirty="0"/>
              <a:t> blocks. When will Vega be the North star?</a:t>
            </a:r>
          </a:p>
        </p:txBody>
      </p:sp>
    </p:spTree>
    <p:extLst>
      <p:ext uri="{BB962C8B-B14F-4D97-AF65-F5344CB8AC3E}">
        <p14:creationId xmlns:p14="http://schemas.microsoft.com/office/powerpoint/2010/main" val="1106942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3877</TotalTime>
  <Words>1139</Words>
  <Application>Microsoft Macintosh PowerPoint</Application>
  <PresentationFormat>On-screen Show (4:3)</PresentationFormat>
  <Paragraphs>126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Neue Medium</vt:lpstr>
      <vt:lpstr>Office Theme</vt:lpstr>
      <vt:lpstr>Astronomy 100/101 Lab 3</vt:lpstr>
      <vt:lpstr>Follow-ups</vt:lpstr>
      <vt:lpstr>The Zodiac – a ‘zoo’ of stars</vt:lpstr>
      <vt:lpstr>What is the Zodiac?</vt:lpstr>
      <vt:lpstr>The Sun, the Moon, &amp; the Zodiac</vt:lpstr>
      <vt:lpstr>The Sun, the Moon, &amp; the Zodiac</vt:lpstr>
      <vt:lpstr>What’s your sign? (a.k.a. the only astrology we’re doing in this class)</vt:lpstr>
      <vt:lpstr>What’s your sign? (a.k.a. the only astrology we’re doing in this class)</vt:lpstr>
      <vt:lpstr>What’s your sign? (a.k.a. the only astrology we’re doing in this class)</vt:lpstr>
      <vt:lpstr>Why do the stars move? Precession of the Earth’s axis</vt:lpstr>
      <vt:lpstr>Why do the stars move? Precession of the Earth’s axis</vt:lpstr>
      <vt:lpstr>Why do the stars move? Precession of the Earth’s axis</vt:lpstr>
      <vt:lpstr>Why do the stars move? Precession of the Earth’s axis</vt:lpstr>
      <vt:lpstr>Other zodiacs</vt:lpstr>
      <vt:lpstr>What is retrograde motion?</vt:lpstr>
      <vt:lpstr>Retrograde motion was a major problem for ancient astronomers…</vt:lpstr>
      <vt:lpstr>Mars-ching to the beat of its own drum</vt:lpstr>
      <vt:lpstr>PowerPoint Presentation</vt:lpstr>
      <vt:lpstr>Mars-ching to the beat of its own drum</vt:lpstr>
      <vt:lpstr>PowerPoint Presentation</vt:lpstr>
      <vt:lpstr>Assignment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100/101 Lab 3</dc:title>
  <dc:creator>Yiwen Ban</dc:creator>
  <cp:lastModifiedBy>Yiwen Ban</cp:lastModifiedBy>
  <cp:revision>23</cp:revision>
  <dcterms:created xsi:type="dcterms:W3CDTF">2020-09-28T03:20:18Z</dcterms:created>
  <dcterms:modified xsi:type="dcterms:W3CDTF">2021-03-10T17:14:37Z</dcterms:modified>
</cp:coreProperties>
</file>